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1"/>
  </p:sldMasterIdLst>
  <p:notesMasterIdLst>
    <p:notesMasterId r:id="rId9"/>
  </p:notes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7" autoAdjust="0"/>
  </p:normalViewPr>
  <p:slideViewPr>
    <p:cSldViewPr snapToGrid="0" snapToObjects="1">
      <p:cViewPr>
        <p:scale>
          <a:sx n="95" d="100"/>
          <a:sy n="95" d="100"/>
        </p:scale>
        <p:origin x="-3544" y="-1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F02E-C982-5744-A6CE-EBE7E9C65DA4}" type="datetimeFigureOut">
              <a:rPr lang="es-ES" smtClean="0"/>
              <a:t>29/05/17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5D044-CE75-104F-BE9D-E67A6902F1E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5D044-CE75-104F-BE9D-E67A6902F1E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69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8573F9-9B11-AC47-8070-E0F52D2AD527}" type="datetimeFigureOut">
              <a:rPr lang="es-ES" smtClean="0"/>
              <a:t>29/05/17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B729BF-66B7-A547-B3CD-23DC44070C2C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macerezo@ujaen.es" TargetMode="External"/><Relationship Id="rId3" Type="http://schemas.openxmlformats.org/officeDocument/2006/relationships/hyperlink" Target="mailto:practicas-fachum@ujaen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560" y="1483625"/>
            <a:ext cx="4767427" cy="538504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72" y="156419"/>
            <a:ext cx="2305280" cy="1667060"/>
          </a:xfrm>
          <a:prstGeom prst="rect">
            <a:avLst/>
          </a:prstGeom>
        </p:spPr>
      </p:pic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201680" y="2232751"/>
            <a:ext cx="5356140" cy="1470025"/>
          </a:xfrm>
        </p:spPr>
        <p:txBody>
          <a:bodyPr/>
          <a:lstStyle/>
          <a:p>
            <a:pPr algn="ctr"/>
            <a:r>
              <a:rPr lang="es-ES_tradnl" sz="3600" dirty="0" smtClean="0"/>
              <a:t>PRACTICUM I</a:t>
            </a:r>
            <a:br>
              <a:rPr lang="es-ES_tradnl" sz="3600" dirty="0" smtClean="0"/>
            </a:br>
            <a:r>
              <a:rPr lang="es-ES_tradnl" sz="2800" dirty="0" smtClean="0"/>
              <a:t>Grado en Educación Infantil</a:t>
            </a:r>
            <a:endParaRPr lang="es-ES_tradnl" sz="3600" dirty="0"/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>
          <a:xfrm>
            <a:off x="2879750" y="623688"/>
            <a:ext cx="6400800" cy="793863"/>
          </a:xfrm>
        </p:spPr>
        <p:txBody>
          <a:bodyPr/>
          <a:lstStyle/>
          <a:p>
            <a:r>
              <a:rPr lang="es-ES_tradnl" dirty="0" smtClean="0"/>
              <a:t>Grado en Educación </a:t>
            </a:r>
            <a:r>
              <a:rPr lang="es-ES_tradnl" dirty="0" smtClean="0"/>
              <a:t>Infantil</a:t>
            </a:r>
            <a:endParaRPr lang="es-ES_tradnl" dirty="0" smtClean="0"/>
          </a:p>
          <a:p>
            <a:r>
              <a:rPr lang="es-ES_tradnl" dirty="0" smtClean="0"/>
              <a:t>Reunión 26 Mayo 2017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10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Rectángulo"/>
          <p:cNvSpPr/>
          <p:nvPr/>
        </p:nvSpPr>
        <p:spPr>
          <a:xfrm>
            <a:off x="611559" y="1909424"/>
            <a:ext cx="792718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REQUISITOS: </a:t>
            </a:r>
          </a:p>
          <a:p>
            <a:pPr marL="800100" lvl="1" indent="-342900">
              <a:spcAft>
                <a:spcPts val="1200"/>
              </a:spcAft>
              <a:buFont typeface="Wingdings" charset="2"/>
              <a:buChar char="ü"/>
            </a:pPr>
            <a:r>
              <a:rPr lang="es-ES" sz="2400" b="1" dirty="0" smtClean="0">
                <a:solidFill>
                  <a:schemeClr val="accent5"/>
                </a:solidFill>
              </a:rPr>
              <a:t>Tener </a:t>
            </a:r>
            <a:r>
              <a:rPr lang="es-ES" sz="2400" b="1" dirty="0">
                <a:solidFill>
                  <a:schemeClr val="accent5"/>
                </a:solidFill>
              </a:rPr>
              <a:t>aprobados </a:t>
            </a:r>
            <a:r>
              <a:rPr lang="es-ES" sz="2400" b="1" dirty="0" smtClean="0">
                <a:solidFill>
                  <a:schemeClr val="accent5"/>
                </a:solidFill>
              </a:rPr>
              <a:t>el 75% de los créditos básicos</a:t>
            </a:r>
          </a:p>
          <a:p>
            <a:pPr lvl="1">
              <a:spcAft>
                <a:spcPts val="1200"/>
              </a:spcAft>
            </a:pPr>
            <a:endParaRPr lang="es-ES" sz="2400" b="1" dirty="0" smtClean="0">
              <a:solidFill>
                <a:schemeClr val="accent5"/>
              </a:solidFill>
            </a:endParaRP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DURACIÓN : </a:t>
            </a:r>
          </a:p>
          <a:p>
            <a:pPr marL="3429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5"/>
                </a:solidFill>
              </a:rPr>
              <a:t>	</a:t>
            </a:r>
            <a:r>
              <a:rPr lang="es-ES" sz="2400" b="1" dirty="0" smtClean="0">
                <a:solidFill>
                  <a:schemeClr val="accent5"/>
                </a:solidFill>
              </a:rPr>
              <a:t>10 </a:t>
            </a:r>
            <a:r>
              <a:rPr lang="es-ES" sz="2400" b="1" dirty="0">
                <a:solidFill>
                  <a:schemeClr val="accent5"/>
                </a:solidFill>
              </a:rPr>
              <a:t>semanas en los centros </a:t>
            </a:r>
            <a:r>
              <a:rPr lang="es-ES" sz="2400" b="1" dirty="0" smtClean="0">
                <a:solidFill>
                  <a:schemeClr val="accent5"/>
                </a:solidFill>
              </a:rPr>
              <a:t>educativos entre los meses de Febrero y Mayo de 2018</a:t>
            </a:r>
          </a:p>
          <a:p>
            <a:pPr marL="0" lvl="1">
              <a:spcAft>
                <a:spcPts val="1200"/>
              </a:spcAft>
            </a:pPr>
            <a:endParaRPr lang="es-ES" sz="2400" dirty="0">
              <a:solidFill>
                <a:schemeClr val="accent5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99944" y="180098"/>
            <a:ext cx="624814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00"/>
                </a:solidFill>
              </a:rPr>
              <a:t>PRACTICUM I</a:t>
            </a:r>
            <a:endParaRPr lang="es-E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4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 CuadroTexto"/>
          <p:cNvSpPr txBox="1">
            <a:spLocks noChangeArrowheads="1"/>
          </p:cNvSpPr>
          <p:nvPr/>
        </p:nvSpPr>
        <p:spPr bwMode="auto">
          <a:xfrm>
            <a:off x="523577" y="1630989"/>
            <a:ext cx="8135937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>
                <a:solidFill>
                  <a:schemeClr val="accent5"/>
                </a:solidFill>
                <a:latin typeface="+mj-lt"/>
              </a:rPr>
              <a:t>7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0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% 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tutor centro 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educativo </a:t>
            </a:r>
          </a:p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>
                <a:solidFill>
                  <a:schemeClr val="accent5"/>
                </a:solidFill>
                <a:latin typeface="+mj-lt"/>
              </a:rPr>
              <a:t>2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0</a:t>
            </a:r>
            <a:r>
              <a:rPr lang="es-ES" sz="2400" dirty="0">
                <a:solidFill>
                  <a:schemeClr val="accent5"/>
                </a:solidFill>
                <a:latin typeface="+mj-lt"/>
              </a:rPr>
              <a:t>% </a:t>
            </a: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 trabajos presentados al tutor académico</a:t>
            </a:r>
          </a:p>
          <a:p>
            <a:pPr marL="719138" lvl="1" indent="-261938"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400" dirty="0" smtClean="0">
                <a:solidFill>
                  <a:schemeClr val="accent5"/>
                </a:solidFill>
                <a:latin typeface="+mj-lt"/>
              </a:rPr>
              <a:t>10% asistencia a semanarios propuestos por la Facultad y/o reuniones con tutores académicos</a:t>
            </a:r>
            <a:endParaRPr lang="es-ES" sz="240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3" name="10 CuadroTexto"/>
          <p:cNvSpPr txBox="1">
            <a:spLocks noChangeArrowheads="1"/>
          </p:cNvSpPr>
          <p:nvPr/>
        </p:nvSpPr>
        <p:spPr bwMode="auto">
          <a:xfrm>
            <a:off x="827584" y="220723"/>
            <a:ext cx="7527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ctr"/>
            <a:r>
              <a:rPr lang="es-ES" sz="3600" b="1" dirty="0" smtClean="0">
                <a:solidFill>
                  <a:srgbClr val="FFFF00"/>
                </a:solidFill>
                <a:latin typeface="+mj-lt"/>
              </a:rPr>
              <a:t>EVALUACIÓN</a:t>
            </a:r>
            <a:endParaRPr lang="es-E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45821" y="4626781"/>
            <a:ext cx="8603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Necesidad de superar todas las partes para sumar</a:t>
            </a: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3 faltas sin justificar al centro de prácticas supone la no superación </a:t>
            </a: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La Facultad no justificará ninguna falta que no tenga que ver con actos académicos organizados desde la propia Facultad</a:t>
            </a:r>
          </a:p>
          <a:p>
            <a:pPr marL="342900" indent="-342900">
              <a:buFontTx/>
              <a:buChar char="•"/>
            </a:pPr>
            <a:r>
              <a:rPr lang="es-ES" sz="2000" b="1" dirty="0" smtClean="0">
                <a:solidFill>
                  <a:schemeClr val="accent5"/>
                </a:solidFill>
                <a:latin typeface="+mj-lt"/>
              </a:rPr>
              <a:t>Las faltas se han de recuperar asistiendo cuando el centro lo considere oportuno</a:t>
            </a:r>
            <a:endParaRPr lang="es-ES" sz="20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82993" y="4002279"/>
            <a:ext cx="2720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IMPORTANTE</a:t>
            </a:r>
            <a:endParaRPr lang="es-ES" sz="2800" b="1" dirty="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45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793839" y="1322316"/>
            <a:ext cx="7620827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Criterios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Asistencia, actitud y participación en las actividades propuestas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Claridad y corrección formal en la expresión escrita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>
                <a:solidFill>
                  <a:schemeClr val="accent5"/>
                </a:solidFill>
                <a:latin typeface="+mj-lt"/>
              </a:rPr>
              <a:t>R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eflexión crítica y fundamentada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>
                <a:solidFill>
                  <a:schemeClr val="accent5"/>
                </a:solidFill>
                <a:latin typeface="+mj-lt"/>
              </a:rPr>
              <a:t>A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dquisición de las competencias del </a:t>
            </a:r>
            <a:r>
              <a:rPr lang="es-ES" sz="2000" dirty="0" err="1" smtClean="0">
                <a:solidFill>
                  <a:schemeClr val="accent5"/>
                </a:solidFill>
                <a:latin typeface="+mj-lt"/>
              </a:rPr>
              <a:t>Practicum</a:t>
            </a: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 I </a:t>
            </a:r>
            <a:endParaRPr lang="es-ES" sz="2800" dirty="0" smtClean="0">
              <a:solidFill>
                <a:schemeClr val="accent5"/>
              </a:solidFill>
              <a:latin typeface="+mj-lt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800" b="1" dirty="0" smtClean="0">
                <a:solidFill>
                  <a:schemeClr val="accent5"/>
                </a:solidFill>
                <a:latin typeface="+mj-lt"/>
              </a:rPr>
              <a:t>Instrumentos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Escala de evaluación de los tutores/as del centro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Entrega de trabajo (memoria, diario de reflexión, reflexión final, etc. ) a los tutores/as académicos/as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s-ES" sz="2000" dirty="0" smtClean="0">
                <a:solidFill>
                  <a:schemeClr val="accent5"/>
                </a:solidFill>
                <a:latin typeface="+mj-lt"/>
              </a:rPr>
              <a:t>Registro de asistencia a reuniones y/o seminarios</a:t>
            </a:r>
          </a:p>
        </p:txBody>
      </p:sp>
      <p:sp>
        <p:nvSpPr>
          <p:cNvPr id="3" name="10 CuadroTexto"/>
          <p:cNvSpPr txBox="1">
            <a:spLocks noChangeArrowheads="1"/>
          </p:cNvSpPr>
          <p:nvPr/>
        </p:nvSpPr>
        <p:spPr bwMode="auto">
          <a:xfrm>
            <a:off x="827584" y="254744"/>
            <a:ext cx="7527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ctr"/>
            <a:r>
              <a:rPr lang="es-ES" sz="3600" b="1" dirty="0" smtClean="0">
                <a:solidFill>
                  <a:srgbClr val="FFFF00"/>
                </a:solidFill>
                <a:latin typeface="+mj-lt"/>
              </a:rPr>
              <a:t>EVALUACIÓN</a:t>
            </a:r>
            <a:endParaRPr lang="es-ES" sz="36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2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571472" y="28572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000" b="1" dirty="0">
                <a:solidFill>
                  <a:srgbClr val="FFFF00"/>
                </a:solidFill>
                <a:latin typeface="+mj-lt"/>
              </a:rPr>
              <a:t>¿DÓNDE SE </a:t>
            </a:r>
            <a:r>
              <a:rPr lang="es-ES" sz="2000" b="1" dirty="0" smtClean="0">
                <a:solidFill>
                  <a:srgbClr val="FFFF00"/>
                </a:solidFill>
                <a:latin typeface="+mj-lt"/>
              </a:rPr>
              <a:t>REALIZA EL PRACTICUM I?</a:t>
            </a:r>
            <a:endParaRPr lang="es-ES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44061" y="1863695"/>
            <a:ext cx="7626699" cy="3367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CENTROS </a:t>
            </a:r>
            <a:r>
              <a:rPr lang="es-ES" b="1" dirty="0" smtClean="0">
                <a:solidFill>
                  <a:schemeClr val="accent5"/>
                </a:solidFill>
              </a:rPr>
              <a:t>EDUCATIVOS </a:t>
            </a:r>
            <a:r>
              <a:rPr lang="es-ES" b="1" dirty="0">
                <a:solidFill>
                  <a:schemeClr val="accent5"/>
                </a:solidFill>
              </a:rPr>
              <a:t>PÚBLICOS Y CONCERTADOS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REGISTRADOS EN SENECA COMO CENTROS DE PRÁCTICAS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5"/>
                </a:solidFill>
              </a:rPr>
              <a:t>OFERTADOS POR LA DELEGACIÓN TERRITORIAL DE EDUCACIÓN DE JAÉN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5"/>
                </a:solidFill>
              </a:rPr>
              <a:t>CENTROS </a:t>
            </a:r>
            <a:r>
              <a:rPr lang="es-ES" b="1" dirty="0">
                <a:solidFill>
                  <a:schemeClr val="accent5"/>
                </a:solidFill>
              </a:rPr>
              <a:t>PRIVADOS QUE PREVIAMENTE HAYAN FIRMADO CONVENIO CON LA UJA A TRAVÉS DE </a:t>
            </a:r>
            <a:r>
              <a:rPr lang="es-ES" b="1" dirty="0" smtClean="0">
                <a:solidFill>
                  <a:schemeClr val="accent5"/>
                </a:solidFill>
              </a:rPr>
              <a:t>ICARO</a:t>
            </a:r>
          </a:p>
          <a:p>
            <a:pPr>
              <a:lnSpc>
                <a:spcPct val="150000"/>
              </a:lnSpc>
            </a:pPr>
            <a:endParaRPr lang="es-ES" b="1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endParaRPr lang="es-ES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4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13915" y="1685281"/>
            <a:ext cx="709413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5"/>
                </a:solidFill>
              </a:rPr>
              <a:t>IMPORTANTE PARA PRÁCTICAS EN OTRAS PROVINCIAS</a:t>
            </a:r>
            <a:endParaRPr lang="es-ES" dirty="0" smtClean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En el caso de querer realizar el </a:t>
            </a:r>
            <a:r>
              <a:rPr lang="es-ES" dirty="0" err="1">
                <a:solidFill>
                  <a:schemeClr val="accent5"/>
                </a:solidFill>
              </a:rPr>
              <a:t>Practicum</a:t>
            </a:r>
            <a:r>
              <a:rPr lang="es-ES" dirty="0">
                <a:solidFill>
                  <a:schemeClr val="accent5"/>
                </a:solidFill>
              </a:rPr>
              <a:t> en otras provincias andaluzas, el procedimiento de solicitud de plazas se realiza </a:t>
            </a:r>
            <a:r>
              <a:rPr lang="es-ES" u="sng" dirty="0">
                <a:solidFill>
                  <a:schemeClr val="accent5"/>
                </a:solidFill>
              </a:rPr>
              <a:t>en las mismas fechas y </a:t>
            </a:r>
            <a:r>
              <a:rPr lang="es-ES" u="sng" dirty="0" smtClean="0">
                <a:solidFill>
                  <a:schemeClr val="accent5"/>
                </a:solidFill>
              </a:rPr>
              <a:t>siguiendo el mismo procedimiento que </a:t>
            </a:r>
            <a:r>
              <a:rPr lang="es-ES" u="sng" dirty="0">
                <a:solidFill>
                  <a:schemeClr val="accent5"/>
                </a:solidFill>
              </a:rPr>
              <a:t>el resto</a:t>
            </a:r>
            <a:r>
              <a:rPr lang="es-ES" dirty="0">
                <a:solidFill>
                  <a:schemeClr val="accent5"/>
                </a:solidFill>
              </a:rPr>
              <a:t>, siempre y cuando los centros solicitados por los estudiantes estén </a:t>
            </a:r>
            <a:r>
              <a:rPr lang="es-ES" u="sng" dirty="0">
                <a:solidFill>
                  <a:schemeClr val="accent5"/>
                </a:solidFill>
              </a:rPr>
              <a:t>registrados en Seneca </a:t>
            </a:r>
            <a:r>
              <a:rPr lang="es-ES" dirty="0">
                <a:solidFill>
                  <a:schemeClr val="accent5"/>
                </a:solidFill>
              </a:rPr>
              <a:t>y hayan plazas disponibles</a:t>
            </a:r>
            <a:r>
              <a:rPr lang="es-ES" dirty="0" smtClean="0">
                <a:solidFill>
                  <a:schemeClr val="accent5"/>
                </a:solidFill>
              </a:rPr>
              <a:t>.</a:t>
            </a:r>
          </a:p>
          <a:p>
            <a:endParaRPr lang="es-ES" dirty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Estos estudiantes deben considerar y tener en cuenta que, el hecho de realizar las prácticas en otras provincias, no les exime de asistir a las reuniones y/o seminarios obligatorios.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71472" y="28572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000" b="1" dirty="0">
                <a:solidFill>
                  <a:srgbClr val="FFFF00"/>
                </a:solidFill>
                <a:latin typeface="+mj-lt"/>
              </a:rPr>
              <a:t>¿DÓNDE SE </a:t>
            </a:r>
            <a:r>
              <a:rPr lang="es-ES" sz="2000" b="1" dirty="0" smtClean="0">
                <a:solidFill>
                  <a:srgbClr val="FFFF00"/>
                </a:solidFill>
                <a:latin typeface="+mj-lt"/>
              </a:rPr>
              <a:t>REALIZA EL PRACTICUM I?</a:t>
            </a:r>
            <a:endParaRPr lang="es-ES" sz="20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037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40596" y="1659432"/>
            <a:ext cx="781761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Finales </a:t>
            </a:r>
            <a:r>
              <a:rPr lang="es-ES" sz="2400" b="1" dirty="0">
                <a:solidFill>
                  <a:schemeClr val="accent5"/>
                </a:solidFill>
              </a:rPr>
              <a:t>de </a:t>
            </a:r>
            <a:r>
              <a:rPr lang="es-ES" sz="2400" b="1" dirty="0" smtClean="0">
                <a:solidFill>
                  <a:schemeClr val="accent5"/>
                </a:solidFill>
              </a:rPr>
              <a:t>Enero de 2018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</a:t>
            </a:r>
            <a:r>
              <a:rPr lang="es-ES" sz="2400" b="1" dirty="0">
                <a:solidFill>
                  <a:schemeClr val="accent5"/>
                </a:solidFill>
              </a:rPr>
              <a:t>convocará a través del correo </a:t>
            </a:r>
            <a:r>
              <a:rPr lang="es-ES" sz="2400" b="1" dirty="0" smtClean="0">
                <a:solidFill>
                  <a:schemeClr val="accent5"/>
                </a:solidFill>
              </a:rPr>
              <a:t>institucional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ofertarán las plazas y se explicará el procedimiento de solicitud y adjudicación</a:t>
            </a:r>
          </a:p>
          <a:p>
            <a:pPr marL="271463" lvl="1" indent="-271463">
              <a:spcAft>
                <a:spcPts val="1200"/>
              </a:spcAft>
              <a:buFont typeface="Arial"/>
              <a:buChar char="•"/>
            </a:pPr>
            <a:r>
              <a:rPr lang="es-ES" sz="2400" b="1" dirty="0" smtClean="0">
                <a:solidFill>
                  <a:schemeClr val="accent5"/>
                </a:solidFill>
              </a:rPr>
              <a:t>Se informará acerca de la documentación a aportar a los centros</a:t>
            </a:r>
            <a:endParaRPr lang="es-ES" sz="2400" b="1" dirty="0">
              <a:solidFill>
                <a:schemeClr val="accent5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28572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800" b="1" dirty="0" smtClean="0">
                <a:solidFill>
                  <a:srgbClr val="FFFF00"/>
                </a:solidFill>
                <a:latin typeface="+mj-lt"/>
              </a:rPr>
              <a:t>PRÓXIMA REUNIÓN</a:t>
            </a:r>
            <a:endParaRPr lang="es-E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84949" y="4640436"/>
            <a:ext cx="3687746" cy="17905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accent5"/>
                </a:solidFill>
              </a:rPr>
              <a:t>Consultas: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Mª Teresa Cerezo Rusillo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953211987</a:t>
            </a:r>
          </a:p>
          <a:p>
            <a:r>
              <a:rPr lang="es-ES" dirty="0" smtClean="0">
                <a:solidFill>
                  <a:schemeClr val="accent5"/>
                </a:solidFill>
                <a:hlinkClick r:id="rId2"/>
              </a:rPr>
              <a:t>macerezo@ujaen.es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>
                <a:solidFill>
                  <a:schemeClr val="accent5"/>
                </a:solidFill>
                <a:hlinkClick r:id="rId3"/>
              </a:rPr>
              <a:t>practicas-fachum@ujaen.es</a:t>
            </a:r>
            <a:endParaRPr lang="es-ES" dirty="0" smtClean="0">
              <a:solidFill>
                <a:schemeClr val="accent5"/>
              </a:solidFill>
            </a:endParaRPr>
          </a:p>
          <a:p>
            <a:endParaRPr lang="es-E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8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153</TotalTime>
  <Words>378</Words>
  <Application>Microsoft Macintosh PowerPoint</Application>
  <PresentationFormat>Presentación en pantalla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Génesis</vt:lpstr>
      <vt:lpstr>PRACTICUM I Grado en Educación Infantil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admin</cp:lastModifiedBy>
  <cp:revision>33</cp:revision>
  <dcterms:created xsi:type="dcterms:W3CDTF">2016-07-08T15:50:23Z</dcterms:created>
  <dcterms:modified xsi:type="dcterms:W3CDTF">2017-05-29T07:35:58Z</dcterms:modified>
</cp:coreProperties>
</file>